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BFF"/>
    <a:srgbClr val="63728B"/>
    <a:srgbClr val="FFB3B3"/>
    <a:srgbClr val="FF7979"/>
    <a:srgbClr val="FF4F4F"/>
    <a:srgbClr val="93E3FF"/>
    <a:srgbClr val="89E0FF"/>
    <a:srgbClr val="C9A6E4"/>
    <a:srgbClr val="E4D2F2"/>
    <a:srgbClr val="B38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9" d="100"/>
          <a:sy n="19" d="100"/>
        </p:scale>
        <p:origin x="262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49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CD1CE97-80C3-4780-A2FC-D558C3FFE65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1A13481-12BC-4CFB-A85A-5B462A2D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3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CD1CE97-80C3-4780-A2FC-D558C3FFE65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1A13481-12BC-4CFB-A85A-5B462A2D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27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60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22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CD1CE97-80C3-4780-A2FC-D558C3FFE65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1A13481-12BC-4CFB-A85A-5B462A2D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6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CD1CE97-80C3-4780-A2FC-D558C3FFE65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1A13481-12BC-4CFB-A85A-5B462A2D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7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CD1CE97-80C3-4780-A2FC-D558C3FFE65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1A13481-12BC-4CFB-A85A-5B462A2D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CD1CE97-80C3-4780-A2FC-D558C3FFE65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1A13481-12BC-4CFB-A85A-5B462A2D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CD1CE97-80C3-4780-A2FC-D558C3FFE65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1A13481-12BC-4CFB-A85A-5B462A2D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4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A168D8-30C7-410B-BB55-163399922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29347" r="6833" b="29938"/>
          <a:stretch/>
        </p:blipFill>
        <p:spPr>
          <a:xfrm>
            <a:off x="17183100" y="0"/>
            <a:ext cx="4200525" cy="209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1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microsoft.com/office/2007/relationships/hdphoto" Target="../media/hdphoto1.wdp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">
            <a:extLst>
              <a:ext uri="{FF2B5EF4-FFF2-40B4-BE49-F238E27FC236}">
                <a16:creationId xmlns:a16="http://schemas.microsoft.com/office/drawing/2014/main" id="{3892732A-54F7-C648-8A15-2D51C65F0A08}"/>
              </a:ext>
            </a:extLst>
          </p:cNvPr>
          <p:cNvSpPr/>
          <p:nvPr/>
        </p:nvSpPr>
        <p:spPr>
          <a:xfrm>
            <a:off x="0" y="2"/>
            <a:ext cx="21383625" cy="30255999"/>
          </a:xfrm>
          <a:custGeom>
            <a:avLst/>
            <a:gdLst/>
            <a:ahLst/>
            <a:cxnLst/>
            <a:rect l="l" t="t" r="r" b="b"/>
            <a:pathLst>
              <a:path w="10920600" h="21620508">
                <a:moveTo>
                  <a:pt x="0" y="0"/>
                </a:moveTo>
                <a:lnTo>
                  <a:pt x="10920600" y="0"/>
                </a:lnTo>
                <a:lnTo>
                  <a:pt x="10920600" y="21620507"/>
                </a:lnTo>
                <a:lnTo>
                  <a:pt x="0" y="21620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 l="-48989" r="-48989" b="-20063"/>
            </a:stretch>
          </a:blipFill>
        </p:spPr>
        <p:txBody>
          <a:bodyPr/>
          <a:lstStyle/>
          <a:p>
            <a:endParaRPr lang="en-MY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747F72B-6716-41C6-1942-8485EAB712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7983564"/>
            <a:ext cx="21383625" cy="2291650"/>
          </a:xfrm>
          <a:custGeom>
            <a:avLst/>
            <a:gdLst/>
            <a:ahLst/>
            <a:cxnLst/>
            <a:rect l="l" t="t" r="r" b="b"/>
            <a:pathLst>
              <a:path w="2709333" h="421333">
                <a:moveTo>
                  <a:pt x="0" y="0"/>
                </a:moveTo>
                <a:lnTo>
                  <a:pt x="2709333" y="0"/>
                </a:lnTo>
                <a:lnTo>
                  <a:pt x="2709333" y="421333"/>
                </a:lnTo>
                <a:lnTo>
                  <a:pt x="0" y="421333"/>
                </a:lnTo>
                <a:close/>
              </a:path>
            </a:pathLst>
          </a:custGeom>
          <a:solidFill>
            <a:srgbClr val="404A5A"/>
          </a:solidFill>
        </p:spPr>
        <p:txBody>
          <a:bodyPr/>
          <a:lstStyle/>
          <a:p>
            <a:endParaRPr lang="en-MY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04F5CC4-F5FA-E9DB-6490-2BF4A5A4D02E}"/>
              </a:ext>
            </a:extLst>
          </p:cNvPr>
          <p:cNvSpPr txBox="1"/>
          <p:nvPr/>
        </p:nvSpPr>
        <p:spPr>
          <a:xfrm>
            <a:off x="0" y="27228908"/>
            <a:ext cx="21383625" cy="3046306"/>
          </a:xfrm>
          <a:prstGeom prst="rect">
            <a:avLst/>
          </a:prstGeom>
        </p:spPr>
        <p:txBody>
          <a:bodyPr lIns="17940" tIns="17940" rIns="17940" bIns="17940" rtlCol="0" anchor="ctr"/>
          <a:lstStyle/>
          <a:p>
            <a:pPr algn="ctr">
              <a:lnSpc>
                <a:spcPts val="2369"/>
              </a:lnSpc>
            </a:pPr>
            <a:endParaRPr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CE1445F-F99C-9A99-31A5-2C3E23FD3472}"/>
              </a:ext>
            </a:extLst>
          </p:cNvPr>
          <p:cNvSpPr txBox="1"/>
          <p:nvPr/>
        </p:nvSpPr>
        <p:spPr>
          <a:xfrm>
            <a:off x="13249986" y="14923987"/>
            <a:ext cx="7848586" cy="3016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8621" lvl="1" indent="-457200" algn="l">
              <a:buFont typeface="Arial" panose="020B0604020202090204" pitchFamily="34" charset="0"/>
              <a:buChar char="•"/>
            </a:pP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Reducing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the risk of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injury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and ensuring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timely assistance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.</a:t>
            </a:r>
          </a:p>
          <a:p>
            <a:pPr marL="608621" lvl="1" indent="-457200" algn="l">
              <a:buFont typeface="Arial" panose="020B0604020202090204" pitchFamily="34" charset="0"/>
              <a:buChar char="•"/>
            </a:pP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Reduce inequalities (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SDG 10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)</a:t>
            </a:r>
          </a:p>
          <a:p>
            <a:pPr marL="608621" lvl="1" indent="-457200" algn="l">
              <a:buFont typeface="Arial" panose="020B0604020202090204" pitchFamily="34" charset="0"/>
              <a:buChar char="•"/>
            </a:pP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Increase visually impaired individuals'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confidence leve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l and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sense of security</a:t>
            </a:r>
          </a:p>
          <a:p>
            <a:pPr marL="608621" lvl="1" indent="-457200" algn="l">
              <a:buFont typeface="Arial" panose="020B0604020202090204" pitchFamily="34" charset="0"/>
              <a:buChar char="•"/>
            </a:pP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Support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 independence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for users with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visual impairments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or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mobility challenges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.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8E9DB2E3-FD68-7114-19C9-BD03D34C2E74}"/>
              </a:ext>
            </a:extLst>
          </p:cNvPr>
          <p:cNvSpPr txBox="1"/>
          <p:nvPr/>
        </p:nvSpPr>
        <p:spPr>
          <a:xfrm>
            <a:off x="-599829" y="15534953"/>
            <a:ext cx="6476645" cy="995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TECHNICAL</a:t>
            </a:r>
          </a:p>
          <a:p>
            <a:pPr algn="ctr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  <a:p>
            <a:pPr algn="ctr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FLOW CHART</a:t>
            </a:r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D50444BF-EDBA-1651-B686-0B6B9AD51902}"/>
              </a:ext>
            </a:extLst>
          </p:cNvPr>
          <p:cNvSpPr/>
          <p:nvPr/>
        </p:nvSpPr>
        <p:spPr>
          <a:xfrm>
            <a:off x="-448414" y="16478316"/>
            <a:ext cx="7044778" cy="11801956"/>
          </a:xfrm>
          <a:custGeom>
            <a:avLst/>
            <a:gdLst/>
            <a:ahLst/>
            <a:cxnLst/>
            <a:rect l="l" t="t" r="r" b="b"/>
            <a:pathLst>
              <a:path w="3665751" h="5295014">
                <a:moveTo>
                  <a:pt x="0" y="0"/>
                </a:moveTo>
                <a:lnTo>
                  <a:pt x="3665751" y="0"/>
                </a:lnTo>
                <a:lnTo>
                  <a:pt x="3665751" y="5295014"/>
                </a:lnTo>
                <a:lnTo>
                  <a:pt x="0" y="5295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570"/>
            </a:stretch>
          </a:blipFill>
        </p:spPr>
        <p:txBody>
          <a:bodyPr/>
          <a:lstStyle/>
          <a:p>
            <a:endParaRPr lang="en-MY" sz="2800" dirty="0"/>
          </a:p>
        </p:txBody>
      </p:sp>
      <p:sp>
        <p:nvSpPr>
          <p:cNvPr id="42" name="Freeform 42">
            <a:extLst>
              <a:ext uri="{FF2B5EF4-FFF2-40B4-BE49-F238E27FC236}">
                <a16:creationId xmlns:a16="http://schemas.microsoft.com/office/drawing/2014/main" id="{FD9CD1F6-6B9C-6996-33F0-12880D8886E3}"/>
              </a:ext>
            </a:extLst>
          </p:cNvPr>
          <p:cNvSpPr/>
          <p:nvPr/>
        </p:nvSpPr>
        <p:spPr>
          <a:xfrm>
            <a:off x="6052310" y="17562671"/>
            <a:ext cx="7044779" cy="9396067"/>
          </a:xfrm>
          <a:custGeom>
            <a:avLst/>
            <a:gdLst/>
            <a:ahLst/>
            <a:cxnLst/>
            <a:rect l="l" t="t" r="r" b="b"/>
            <a:pathLst>
              <a:path w="3190409" h="4612978">
                <a:moveTo>
                  <a:pt x="0" y="0"/>
                </a:moveTo>
                <a:lnTo>
                  <a:pt x="3190409" y="0"/>
                </a:lnTo>
                <a:lnTo>
                  <a:pt x="3190409" y="4612977"/>
                </a:lnTo>
                <a:lnTo>
                  <a:pt x="0" y="46129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5540"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7DE5F6AC-7E2E-923A-53AD-BBB029B2E76A}"/>
              </a:ext>
            </a:extLst>
          </p:cNvPr>
          <p:cNvSpPr txBox="1"/>
          <p:nvPr/>
        </p:nvSpPr>
        <p:spPr>
          <a:xfrm>
            <a:off x="232605" y="10446110"/>
            <a:ext cx="12211637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13727" lvl="1" indent="-457200">
              <a:buFont typeface="Arial" panose="020B0604020202090204" pitchFamily="34" charset="0"/>
              <a:buChar char="•"/>
            </a:pP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Featuring an innovative early fall detection system, the Safeguard Cane boasts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emergency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functionality 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while also supporting advanced navigation capabilities. </a:t>
            </a:r>
          </a:p>
          <a:p>
            <a:pPr marL="613727" lvl="1" indent="-457200">
              <a:buFont typeface="Arial" panose="020B0604020202090204" pitchFamily="34" charset="0"/>
              <a:buChar char="•"/>
            </a:pP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Its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unique selling point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is the built-in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early fall detector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with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 IMU sensors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constantly tracking user movements. If the cane detects a user falling, it will send an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SMS notification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to a designated contact person.</a:t>
            </a:r>
          </a:p>
          <a:p>
            <a:pPr marL="613727" lvl="1" indent="-457200">
              <a:buFont typeface="Arial" panose="020B0604020202090204" pitchFamily="34" charset="0"/>
              <a:buChar char="•"/>
            </a:pP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The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Safeguard App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is an app that consist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gesture detection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,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 text-to-speech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and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high contrast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test options available for users with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visual impairments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.</a:t>
            </a:r>
          </a:p>
          <a:p>
            <a:pPr marL="613727" lvl="1" indent="-457200">
              <a:buFont typeface="Arial" panose="020B0604020202090204" pitchFamily="34" charset="0"/>
              <a:buChar char="•"/>
            </a:pP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The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smart mobile app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facilitates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 home finding 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and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 navigation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to essential locations like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restrooms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and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bus stops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with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one-click functionality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.</a:t>
            </a:r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F9C9AD72-AB1A-93AC-7DE2-C3B2F2413026}"/>
              </a:ext>
            </a:extLst>
          </p:cNvPr>
          <p:cNvSpPr txBox="1"/>
          <p:nvPr/>
        </p:nvSpPr>
        <p:spPr>
          <a:xfrm>
            <a:off x="232605" y="3657434"/>
            <a:ext cx="12211637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13727" lvl="1" indent="-457200" algn="l">
              <a:buFont typeface="Arial" panose="020B0604020202090204" pitchFamily="34" charset="0"/>
              <a:buChar char="•"/>
            </a:pP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Blind individuals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cannot 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move around freely due to the inability to see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 obstacles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,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navigate spaces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,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recognize visual cues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, and the risk of accidents or injury in unfamiliar environments.</a:t>
            </a:r>
          </a:p>
          <a:p>
            <a:pPr marL="613727" lvl="1" indent="-457200" algn="l">
              <a:buFont typeface="Arial" panose="020B0604020202090204" pitchFamily="34" charset="0"/>
              <a:buChar char="•"/>
            </a:pP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The Safeguard Cane is consisting of hardware (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Multifunction Cane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) and also software (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Safeguard App – navigation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)</a:t>
            </a:r>
          </a:p>
          <a:p>
            <a:pPr marL="613727" lvl="1" indent="-457200" algn="l">
              <a:buFont typeface="Arial" panose="020B0604020202090204" pitchFamily="34" charset="0"/>
              <a:buChar char="•"/>
            </a:pP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Safeguard Cane is for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fully blind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,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low vision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, and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visually impaired people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, but it also suits the elderly, patients in Malaysia. </a:t>
            </a:r>
          </a:p>
          <a:p>
            <a:pPr marL="457200" indent="-457200" algn="l">
              <a:buFont typeface="Arial" panose="020B0604020202090204" pitchFamily="34" charset="0"/>
              <a:buChar char="•"/>
            </a:pPr>
            <a:endParaRPr lang="en-US" sz="2800" dirty="0">
              <a:solidFill>
                <a:srgbClr val="004AAD"/>
              </a:solidFill>
              <a:latin typeface="Oval Medium"/>
              <a:ea typeface="Oval Medium"/>
              <a:cs typeface="Oval Medium"/>
              <a:sym typeface="Oval Medium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B3B84E3-B4B8-010E-7778-06B6E9A27D6A}"/>
              </a:ext>
            </a:extLst>
          </p:cNvPr>
          <p:cNvGrpSpPr/>
          <p:nvPr/>
        </p:nvGrpSpPr>
        <p:grpSpPr>
          <a:xfrm>
            <a:off x="13219126" y="11256822"/>
            <a:ext cx="7731294" cy="2585322"/>
            <a:chOff x="13219123" y="9830690"/>
            <a:chExt cx="6420634" cy="1913017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1E0E0F99-3EA3-A9AF-179D-1297B1E249E3}"/>
                </a:ext>
              </a:extLst>
            </p:cNvPr>
            <p:cNvSpPr/>
            <p:nvPr/>
          </p:nvSpPr>
          <p:spPr>
            <a:xfrm>
              <a:off x="17721842" y="10109999"/>
              <a:ext cx="764868" cy="656387"/>
            </a:xfrm>
            <a:custGeom>
              <a:avLst/>
              <a:gdLst/>
              <a:ahLst/>
              <a:cxnLst/>
              <a:rect l="l" t="t" r="r" b="b"/>
              <a:pathLst>
                <a:path w="459480" h="474135">
                  <a:moveTo>
                    <a:pt x="0" y="0"/>
                  </a:moveTo>
                  <a:lnTo>
                    <a:pt x="459480" y="0"/>
                  </a:lnTo>
                  <a:lnTo>
                    <a:pt x="459480" y="474134"/>
                  </a:lnTo>
                  <a:lnTo>
                    <a:pt x="0" y="4741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MY" sz="2800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B3A69097-1CDD-B48C-5BC2-B24D5D78B2F9}"/>
                </a:ext>
              </a:extLst>
            </p:cNvPr>
            <p:cNvSpPr/>
            <p:nvPr/>
          </p:nvSpPr>
          <p:spPr>
            <a:xfrm>
              <a:off x="16747632" y="10305574"/>
              <a:ext cx="1126203" cy="1080276"/>
            </a:xfrm>
            <a:custGeom>
              <a:avLst/>
              <a:gdLst/>
              <a:ahLst/>
              <a:cxnLst/>
              <a:rect l="l" t="t" r="r" b="b"/>
              <a:pathLst>
                <a:path w="575151" h="642954">
                  <a:moveTo>
                    <a:pt x="0" y="0"/>
                  </a:moveTo>
                  <a:lnTo>
                    <a:pt x="575151" y="0"/>
                  </a:lnTo>
                  <a:lnTo>
                    <a:pt x="575151" y="642954"/>
                  </a:lnTo>
                  <a:lnTo>
                    <a:pt x="0" y="642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MY" sz="280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C9B0A5C-57F3-FDD7-8342-3A7CA12417EA}"/>
                </a:ext>
              </a:extLst>
            </p:cNvPr>
            <p:cNvSpPr/>
            <p:nvPr/>
          </p:nvSpPr>
          <p:spPr>
            <a:xfrm>
              <a:off x="18654086" y="10793625"/>
              <a:ext cx="985671" cy="608598"/>
            </a:xfrm>
            <a:custGeom>
              <a:avLst/>
              <a:gdLst/>
              <a:ahLst/>
              <a:cxnLst/>
              <a:rect l="l" t="t" r="r" b="b"/>
              <a:pathLst>
                <a:path w="623145" h="474723">
                  <a:moveTo>
                    <a:pt x="0" y="0"/>
                  </a:moveTo>
                  <a:lnTo>
                    <a:pt x="623144" y="0"/>
                  </a:lnTo>
                  <a:lnTo>
                    <a:pt x="623144" y="474723"/>
                  </a:lnTo>
                  <a:lnTo>
                    <a:pt x="0" y="474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MY" sz="280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042F79D-0969-9AE3-3976-F4569DDB47BC}"/>
                </a:ext>
              </a:extLst>
            </p:cNvPr>
            <p:cNvSpPr/>
            <p:nvPr/>
          </p:nvSpPr>
          <p:spPr>
            <a:xfrm>
              <a:off x="15493153" y="10574963"/>
              <a:ext cx="900091" cy="1064957"/>
            </a:xfrm>
            <a:custGeom>
              <a:avLst/>
              <a:gdLst/>
              <a:ahLst/>
              <a:cxnLst/>
              <a:rect l="l" t="t" r="r" b="b"/>
              <a:pathLst>
                <a:path w="548582" h="763687">
                  <a:moveTo>
                    <a:pt x="0" y="0"/>
                  </a:moveTo>
                  <a:lnTo>
                    <a:pt x="548582" y="0"/>
                  </a:lnTo>
                  <a:lnTo>
                    <a:pt x="548582" y="763688"/>
                  </a:lnTo>
                  <a:lnTo>
                    <a:pt x="0" y="763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MY" sz="2800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F8CA434B-0F75-EF29-F7A8-3A7B833A9EA0}"/>
                </a:ext>
              </a:extLst>
            </p:cNvPr>
            <p:cNvSpPr txBox="1"/>
            <p:nvPr/>
          </p:nvSpPr>
          <p:spPr>
            <a:xfrm>
              <a:off x="13219123" y="9830690"/>
              <a:ext cx="4041658" cy="1913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634856" lvl="1" indent="-457200" algn="l">
                <a:buFont typeface="Arial" panose="020B0604020202090204" pitchFamily="34" charset="0"/>
                <a:buChar char="•"/>
              </a:pPr>
              <a:r>
                <a:rPr lang="en-US" sz="2800" dirty="0">
                  <a:solidFill>
                    <a:srgbClr val="004AAD"/>
                  </a:solidFill>
                  <a:latin typeface="Oval Medium"/>
                  <a:ea typeface="Oval Medium"/>
                  <a:cs typeface="Oval Medium"/>
                  <a:sym typeface="Oval Medium"/>
                </a:rPr>
                <a:t>Visually Impaired Individuals</a:t>
              </a:r>
            </a:p>
            <a:p>
              <a:pPr marL="634856" lvl="1" indent="-457200" algn="l">
                <a:buFont typeface="Arial" panose="020B0604020202090204" pitchFamily="34" charset="0"/>
                <a:buChar char="•"/>
              </a:pPr>
              <a:r>
                <a:rPr lang="en-US" sz="2800" dirty="0">
                  <a:solidFill>
                    <a:srgbClr val="004AAD"/>
                  </a:solidFill>
                  <a:latin typeface="Oval Medium"/>
                  <a:ea typeface="Oval Medium"/>
                  <a:cs typeface="Oval Medium"/>
                  <a:sym typeface="Oval Medium"/>
                </a:rPr>
                <a:t>Nursing House</a:t>
              </a:r>
            </a:p>
            <a:p>
              <a:pPr marL="634856" lvl="1" indent="-457200" algn="l">
                <a:buFont typeface="Arial" panose="020B0604020202090204" pitchFamily="34" charset="0"/>
                <a:buChar char="•"/>
              </a:pPr>
              <a:r>
                <a:rPr lang="en-US" sz="2800" dirty="0">
                  <a:solidFill>
                    <a:srgbClr val="004AAD"/>
                  </a:solidFill>
                  <a:latin typeface="Oval Medium"/>
                  <a:ea typeface="Oval Medium"/>
                  <a:cs typeface="Oval Medium"/>
                  <a:sym typeface="Oval Medium"/>
                </a:rPr>
                <a:t>Travel Agency</a:t>
              </a:r>
            </a:p>
            <a:p>
              <a:pPr marL="634856" lvl="1" indent="-457200" algn="l">
                <a:buFont typeface="Arial" panose="020B0604020202090204" pitchFamily="34" charset="0"/>
                <a:buChar char="•"/>
              </a:pPr>
              <a:r>
                <a:rPr lang="en-US" sz="2800" dirty="0">
                  <a:solidFill>
                    <a:srgbClr val="004AAD"/>
                  </a:solidFill>
                  <a:latin typeface="Oval Medium"/>
                  <a:ea typeface="Oval Medium"/>
                  <a:cs typeface="Oval Medium"/>
                  <a:sym typeface="Oval Medium"/>
                </a:rPr>
                <a:t>Hospital</a:t>
              </a:r>
            </a:p>
            <a:p>
              <a:pPr marL="634856" lvl="1" indent="-457200" algn="l">
                <a:buFont typeface="Arial" panose="020B0604020202090204" pitchFamily="34" charset="0"/>
                <a:buChar char="•"/>
              </a:pPr>
              <a:r>
                <a:rPr lang="en-US" sz="2800" dirty="0">
                  <a:solidFill>
                    <a:srgbClr val="004AAD"/>
                  </a:solidFill>
                  <a:latin typeface="Oval Medium"/>
                  <a:ea typeface="Oval Medium"/>
                  <a:cs typeface="Oval Medium"/>
                  <a:sym typeface="Oval Medium"/>
                </a:rPr>
                <a:t>Home Users</a:t>
              </a:r>
            </a:p>
            <a:p>
              <a:pPr marL="457200" indent="-457200" algn="l">
                <a:buFont typeface="Arial" panose="020B0604020202090204" pitchFamily="34" charset="0"/>
                <a:buChar char="•"/>
              </a:pPr>
              <a:endPara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endParaRPr>
            </a:p>
          </p:txBody>
        </p: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61F16C2D-D6EF-489D-3C30-372C977B2248}"/>
              </a:ext>
            </a:extLst>
          </p:cNvPr>
          <p:cNvSpPr txBox="1"/>
          <p:nvPr/>
        </p:nvSpPr>
        <p:spPr>
          <a:xfrm>
            <a:off x="-2" y="871488"/>
            <a:ext cx="18027876" cy="1104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05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000000"/>
                </a:solidFill>
                <a:latin typeface="Eras Bold ITC" panose="020B0907030504020204" pitchFamily="34" charset="0"/>
                <a:ea typeface="Balloon Small Caps Extra Bold"/>
                <a:cs typeface="Balloon Small Caps Extra Bold"/>
                <a:sym typeface="Balloon Small Caps Extra Bold"/>
              </a:rPr>
              <a:t>Smart Safeguard Cane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AB31A6F-5F7B-9EE4-D9BF-D900B30D3491}"/>
              </a:ext>
            </a:extLst>
          </p:cNvPr>
          <p:cNvGrpSpPr/>
          <p:nvPr/>
        </p:nvGrpSpPr>
        <p:grpSpPr>
          <a:xfrm>
            <a:off x="12562482" y="3078315"/>
            <a:ext cx="8972700" cy="6768948"/>
            <a:chOff x="13821445" y="3163692"/>
            <a:chExt cx="6516214" cy="474081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2F87D33-7D66-51C4-CB78-D9E9D8479D67}"/>
                </a:ext>
              </a:extLst>
            </p:cNvPr>
            <p:cNvSpPr/>
            <p:nvPr/>
          </p:nvSpPr>
          <p:spPr>
            <a:xfrm rot="229631">
              <a:off x="15399151" y="5215586"/>
              <a:ext cx="3349806" cy="820495"/>
            </a:xfrm>
            <a:custGeom>
              <a:avLst/>
              <a:gdLst/>
              <a:ahLst/>
              <a:cxnLst/>
              <a:rect l="l" t="t" r="r" b="b"/>
              <a:pathLst>
                <a:path w="1710743" h="488339">
                  <a:moveTo>
                    <a:pt x="0" y="0"/>
                  </a:moveTo>
                  <a:lnTo>
                    <a:pt x="1710744" y="0"/>
                  </a:lnTo>
                  <a:lnTo>
                    <a:pt x="1710744" y="488340"/>
                  </a:lnTo>
                  <a:lnTo>
                    <a:pt x="0" y="488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MY" sz="280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E8893E4-9E91-C49B-A35C-51312A009F38}"/>
                </a:ext>
              </a:extLst>
            </p:cNvPr>
            <p:cNvSpPr/>
            <p:nvPr/>
          </p:nvSpPr>
          <p:spPr>
            <a:xfrm>
              <a:off x="18217372" y="3975188"/>
              <a:ext cx="1529918" cy="1312768"/>
            </a:xfrm>
            <a:custGeom>
              <a:avLst/>
              <a:gdLst/>
              <a:ahLst/>
              <a:cxnLst/>
              <a:rect l="l" t="t" r="r" b="b"/>
              <a:pathLst>
                <a:path w="781328" h="781328">
                  <a:moveTo>
                    <a:pt x="0" y="0"/>
                  </a:moveTo>
                  <a:lnTo>
                    <a:pt x="781329" y="0"/>
                  </a:lnTo>
                  <a:lnTo>
                    <a:pt x="781329" y="781328"/>
                  </a:lnTo>
                  <a:lnTo>
                    <a:pt x="0" y="781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MY" sz="280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31A0937-FD50-BB6A-279F-B8CE87FAF196}"/>
                </a:ext>
              </a:extLst>
            </p:cNvPr>
            <p:cNvSpPr/>
            <p:nvPr/>
          </p:nvSpPr>
          <p:spPr>
            <a:xfrm>
              <a:off x="18399511" y="5926611"/>
              <a:ext cx="1529918" cy="1312768"/>
            </a:xfrm>
            <a:custGeom>
              <a:avLst/>
              <a:gdLst/>
              <a:ahLst/>
              <a:cxnLst/>
              <a:rect l="l" t="t" r="r" b="b"/>
              <a:pathLst>
                <a:path w="781328" h="781328">
                  <a:moveTo>
                    <a:pt x="0" y="0"/>
                  </a:moveTo>
                  <a:lnTo>
                    <a:pt x="781328" y="0"/>
                  </a:lnTo>
                  <a:lnTo>
                    <a:pt x="781328" y="781328"/>
                  </a:lnTo>
                  <a:lnTo>
                    <a:pt x="0" y="781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MY" sz="280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83210449-083B-5BDD-2BD6-FCEED1DCE2BD}"/>
                </a:ext>
              </a:extLst>
            </p:cNvPr>
            <p:cNvSpPr/>
            <p:nvPr/>
          </p:nvSpPr>
          <p:spPr>
            <a:xfrm>
              <a:off x="16260641" y="3807806"/>
              <a:ext cx="1529918" cy="1312768"/>
            </a:xfrm>
            <a:custGeom>
              <a:avLst/>
              <a:gdLst/>
              <a:ahLst/>
              <a:cxnLst/>
              <a:rect l="l" t="t" r="r" b="b"/>
              <a:pathLst>
                <a:path w="781328" h="781328">
                  <a:moveTo>
                    <a:pt x="0" y="0"/>
                  </a:moveTo>
                  <a:lnTo>
                    <a:pt x="781328" y="0"/>
                  </a:lnTo>
                  <a:lnTo>
                    <a:pt x="781328" y="781328"/>
                  </a:lnTo>
                  <a:lnTo>
                    <a:pt x="0" y="781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MY" sz="280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7BE9840-377D-9E3E-2F94-44AEFC57AD0C}"/>
                </a:ext>
              </a:extLst>
            </p:cNvPr>
            <p:cNvSpPr/>
            <p:nvPr/>
          </p:nvSpPr>
          <p:spPr>
            <a:xfrm>
              <a:off x="14301752" y="4081033"/>
              <a:ext cx="1529918" cy="1312768"/>
            </a:xfrm>
            <a:custGeom>
              <a:avLst/>
              <a:gdLst/>
              <a:ahLst/>
              <a:cxnLst/>
              <a:rect l="l" t="t" r="r" b="b"/>
              <a:pathLst>
                <a:path w="781328" h="781328">
                  <a:moveTo>
                    <a:pt x="0" y="0"/>
                  </a:moveTo>
                  <a:lnTo>
                    <a:pt x="781328" y="0"/>
                  </a:lnTo>
                  <a:lnTo>
                    <a:pt x="781328" y="781328"/>
                  </a:lnTo>
                  <a:lnTo>
                    <a:pt x="0" y="781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MY" sz="280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76CF08D-1059-1F88-A9D9-E2E3DBE92173}"/>
                </a:ext>
              </a:extLst>
            </p:cNvPr>
            <p:cNvSpPr/>
            <p:nvPr/>
          </p:nvSpPr>
          <p:spPr>
            <a:xfrm>
              <a:off x="16335391" y="6199481"/>
              <a:ext cx="1529918" cy="1312768"/>
            </a:xfrm>
            <a:custGeom>
              <a:avLst/>
              <a:gdLst/>
              <a:ahLst/>
              <a:cxnLst/>
              <a:rect l="l" t="t" r="r" b="b"/>
              <a:pathLst>
                <a:path w="781328" h="781328">
                  <a:moveTo>
                    <a:pt x="0" y="0"/>
                  </a:moveTo>
                  <a:lnTo>
                    <a:pt x="781328" y="0"/>
                  </a:lnTo>
                  <a:lnTo>
                    <a:pt x="781328" y="781328"/>
                  </a:lnTo>
                  <a:lnTo>
                    <a:pt x="0" y="781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MY" sz="2800" dirty="0"/>
            </a:p>
          </p:txBody>
        </p: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3034067A-751D-885B-8516-8FC0202525F3}"/>
                </a:ext>
              </a:extLst>
            </p:cNvPr>
            <p:cNvGrpSpPr/>
            <p:nvPr/>
          </p:nvGrpSpPr>
          <p:grpSpPr>
            <a:xfrm>
              <a:off x="18542788" y="6054212"/>
              <a:ext cx="1232506" cy="1057570"/>
              <a:chOff x="688738" y="-92455"/>
              <a:chExt cx="812800" cy="81280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997E7908-0C96-AB5E-57D2-FD38B75ED303}"/>
                  </a:ext>
                </a:extLst>
              </p:cNvPr>
              <p:cNvSpPr/>
              <p:nvPr/>
            </p:nvSpPr>
            <p:spPr>
              <a:xfrm>
                <a:off x="688738" y="-92455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8"/>
                <a:stretch>
                  <a:fillRect t="-9500" b="-9499"/>
                </a:stretch>
              </a:blipFill>
            </p:spPr>
            <p:txBody>
              <a:bodyPr/>
              <a:lstStyle/>
              <a:p>
                <a:endParaRPr lang="en-MY" sz="2800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29ED24C2-414B-74B8-1FCA-F5B2E7C1C6A3}"/>
                </a:ext>
              </a:extLst>
            </p:cNvPr>
            <p:cNvGrpSpPr/>
            <p:nvPr/>
          </p:nvGrpSpPr>
          <p:grpSpPr>
            <a:xfrm>
              <a:off x="16482710" y="6330659"/>
              <a:ext cx="1224161" cy="1050409"/>
              <a:chOff x="525365" y="92870"/>
              <a:chExt cx="812800" cy="812800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FE7F844B-724C-98B8-534D-B1E2D92EB122}"/>
                  </a:ext>
                </a:extLst>
              </p:cNvPr>
              <p:cNvSpPr/>
              <p:nvPr/>
            </p:nvSpPr>
            <p:spPr>
              <a:xfrm>
                <a:off x="525365" y="9287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9"/>
                <a:stretch>
                  <a:fillRect l="-9663" r="-9663"/>
                </a:stretch>
              </a:blipFill>
            </p:spPr>
            <p:txBody>
              <a:bodyPr/>
              <a:lstStyle/>
              <a:p>
                <a:endParaRPr lang="en-MY" sz="2800"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CF920FA3-8AFE-EEF6-DAD4-84027CE525EB}"/>
                </a:ext>
              </a:extLst>
            </p:cNvPr>
            <p:cNvGrpSpPr/>
            <p:nvPr/>
          </p:nvGrpSpPr>
          <p:grpSpPr>
            <a:xfrm>
              <a:off x="14442218" y="4201562"/>
              <a:ext cx="1248984" cy="1071708"/>
              <a:chOff x="0" y="0"/>
              <a:chExt cx="812800" cy="812800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30AF8D05-1605-022F-62BD-85E9D04DA3B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20"/>
                <a:stretch>
                  <a:fillRect l="-2678" r="-2678"/>
                </a:stretch>
              </a:blipFill>
            </p:spPr>
            <p:txBody>
              <a:bodyPr/>
              <a:lstStyle/>
              <a:p>
                <a:endParaRPr lang="en-MY" sz="2800"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1379B10C-C3A2-474F-D53E-7C886E3DF724}"/>
                </a:ext>
              </a:extLst>
            </p:cNvPr>
            <p:cNvGrpSpPr/>
            <p:nvPr/>
          </p:nvGrpSpPr>
          <p:grpSpPr>
            <a:xfrm>
              <a:off x="18368737" y="4103814"/>
              <a:ext cx="1230116" cy="1055518"/>
              <a:chOff x="0" y="0"/>
              <a:chExt cx="812800" cy="812800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2A648A90-27C8-A6B9-C626-F8BB0ED9CDE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21"/>
                <a:stretch>
                  <a:fillRect l="-30821" r="-30821"/>
                </a:stretch>
              </a:blipFill>
            </p:spPr>
            <p:txBody>
              <a:bodyPr/>
              <a:lstStyle/>
              <a:p>
                <a:endParaRPr lang="en-MY" sz="2800"/>
              </a:p>
            </p:txBody>
          </p:sp>
        </p:grpSp>
        <p:grpSp>
          <p:nvGrpSpPr>
            <p:cNvPr id="38" name="Group 38">
              <a:extLst>
                <a:ext uri="{FF2B5EF4-FFF2-40B4-BE49-F238E27FC236}">
                  <a16:creationId xmlns:a16="http://schemas.microsoft.com/office/drawing/2014/main" id="{E9A8BD5C-6507-19F1-CC64-DC100B284155}"/>
                </a:ext>
              </a:extLst>
            </p:cNvPr>
            <p:cNvGrpSpPr/>
            <p:nvPr/>
          </p:nvGrpSpPr>
          <p:grpSpPr>
            <a:xfrm>
              <a:off x="16416014" y="3943077"/>
              <a:ext cx="1219172" cy="1042228"/>
              <a:chOff x="0" y="0"/>
              <a:chExt cx="812800" cy="809770"/>
            </a:xfrm>
          </p:grpSpPr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119CED7C-E9CA-E991-A352-B2719753A68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0977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09770">
                    <a:moveTo>
                      <a:pt x="406400" y="0"/>
                    </a:moveTo>
                    <a:cubicBezTo>
                      <a:pt x="181951" y="0"/>
                      <a:pt x="0" y="181273"/>
                      <a:pt x="0" y="404885"/>
                    </a:cubicBezTo>
                    <a:cubicBezTo>
                      <a:pt x="0" y="628497"/>
                      <a:pt x="181951" y="809770"/>
                      <a:pt x="406400" y="809770"/>
                    </a:cubicBezTo>
                    <a:cubicBezTo>
                      <a:pt x="630849" y="809770"/>
                      <a:pt x="812800" y="628497"/>
                      <a:pt x="812800" y="404885"/>
                    </a:cubicBezTo>
                    <a:cubicBezTo>
                      <a:pt x="812800" y="181273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22"/>
                <a:stretch>
                  <a:fillRect l="-12048" r="-12048"/>
                </a:stretch>
              </a:blipFill>
            </p:spPr>
            <p:txBody>
              <a:bodyPr/>
              <a:lstStyle/>
              <a:p>
                <a:endParaRPr lang="en-MY" sz="2800"/>
              </a:p>
            </p:txBody>
          </p:sp>
        </p:grpSp>
        <p:sp>
          <p:nvSpPr>
            <p:cNvPr id="46" name="TextBox 46">
              <a:extLst>
                <a:ext uri="{FF2B5EF4-FFF2-40B4-BE49-F238E27FC236}">
                  <a16:creationId xmlns:a16="http://schemas.microsoft.com/office/drawing/2014/main" id="{F2C58146-B06B-2A1D-9398-DEC015A020C0}"/>
                </a:ext>
              </a:extLst>
            </p:cNvPr>
            <p:cNvSpPr txBox="1"/>
            <p:nvPr/>
          </p:nvSpPr>
          <p:spPr>
            <a:xfrm>
              <a:off x="15803333" y="3163692"/>
              <a:ext cx="2490529" cy="6035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VISUAL</a:t>
              </a:r>
            </a:p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PREFERENCES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10E7106E-B345-F063-A0FE-694BFED04BBF}"/>
                </a:ext>
              </a:extLst>
            </p:cNvPr>
            <p:cNvSpPr txBox="1"/>
            <p:nvPr/>
          </p:nvSpPr>
          <p:spPr>
            <a:xfrm>
              <a:off x="16226444" y="7570632"/>
              <a:ext cx="1819521" cy="3017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TEXT TO SPEECH</a:t>
              </a:r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C54A9011-FBC0-CDF2-759D-C2B38D59B978}"/>
                </a:ext>
              </a:extLst>
            </p:cNvPr>
            <p:cNvSpPr txBox="1"/>
            <p:nvPr/>
          </p:nvSpPr>
          <p:spPr>
            <a:xfrm>
              <a:off x="18281268" y="7300942"/>
              <a:ext cx="2056391" cy="6035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GESTURE DETECTION</a:t>
              </a:r>
            </a:p>
          </p:txBody>
        </p:sp>
        <p:sp>
          <p:nvSpPr>
            <p:cNvPr id="53" name="TextBox 53">
              <a:extLst>
                <a:ext uri="{FF2B5EF4-FFF2-40B4-BE49-F238E27FC236}">
                  <a16:creationId xmlns:a16="http://schemas.microsoft.com/office/drawing/2014/main" id="{46E21797-87DD-4BB1-0ECF-5D2297E7D438}"/>
                </a:ext>
              </a:extLst>
            </p:cNvPr>
            <p:cNvSpPr txBox="1"/>
            <p:nvPr/>
          </p:nvSpPr>
          <p:spPr>
            <a:xfrm>
              <a:off x="13821445" y="3443378"/>
              <a:ext cx="2490529" cy="6035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AUTO EMERGENCY MODE  </a:t>
              </a:r>
            </a:p>
          </p:txBody>
        </p:sp>
        <p:sp>
          <p:nvSpPr>
            <p:cNvPr id="59" name="TextBox 59">
              <a:extLst>
                <a:ext uri="{FF2B5EF4-FFF2-40B4-BE49-F238E27FC236}">
                  <a16:creationId xmlns:a16="http://schemas.microsoft.com/office/drawing/2014/main" id="{268C91E4-FB6B-57CD-8A76-76916C1BEBEF}"/>
                </a:ext>
              </a:extLst>
            </p:cNvPr>
            <p:cNvSpPr txBox="1"/>
            <p:nvPr/>
          </p:nvSpPr>
          <p:spPr>
            <a:xfrm>
              <a:off x="17737066" y="3612751"/>
              <a:ext cx="2490529" cy="3017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NAVIGATION</a:t>
              </a:r>
            </a:p>
          </p:txBody>
        </p:sp>
      </p:grpSp>
      <p:sp>
        <p:nvSpPr>
          <p:cNvPr id="55" name="TextBox 55">
            <a:extLst>
              <a:ext uri="{FF2B5EF4-FFF2-40B4-BE49-F238E27FC236}">
                <a16:creationId xmlns:a16="http://schemas.microsoft.com/office/drawing/2014/main" id="{3250BC9A-8A0E-1B54-EED6-7631FC5E7B07}"/>
              </a:ext>
            </a:extLst>
          </p:cNvPr>
          <p:cNvSpPr txBox="1"/>
          <p:nvPr/>
        </p:nvSpPr>
        <p:spPr>
          <a:xfrm>
            <a:off x="10040573" y="29408838"/>
            <a:ext cx="5849521" cy="659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2"/>
              </a:lnSpc>
              <a:spcBef>
                <a:spcPct val="0"/>
              </a:spcBef>
            </a:pPr>
            <a:r>
              <a:rPr lang="en-US" sz="2800" dirty="0">
                <a:solidFill>
                  <a:srgbClr val="ABD8E9"/>
                </a:solidFill>
                <a:latin typeface="Aristotelica Pro Cond. DemiBold"/>
                <a:ea typeface="Aristotelica Pro Cond. DemiBold"/>
                <a:cs typeface="Aristotelica Pro Cond. DemiBold"/>
                <a:sym typeface="Aristotelica Pro Cond. DemiBold"/>
              </a:rPr>
              <a:t>Leong Kah Meng</a:t>
            </a:r>
          </a:p>
          <a:p>
            <a:pPr algn="ctr">
              <a:lnSpc>
                <a:spcPts val="1632"/>
              </a:lnSpc>
              <a:spcBef>
                <a:spcPct val="0"/>
              </a:spcBef>
            </a:pPr>
            <a:endParaRPr lang="en-US" sz="2800" dirty="0">
              <a:solidFill>
                <a:srgbClr val="ABD8E9"/>
              </a:solidFill>
              <a:latin typeface="Aristotelica Pro Cond. DemiBold"/>
              <a:ea typeface="Aristotelica Pro Cond. DemiBold"/>
              <a:cs typeface="Aristotelica Pro Cond. DemiBold"/>
              <a:sym typeface="Aristotelica Pro Cond. DemiBold"/>
            </a:endParaRPr>
          </a:p>
          <a:p>
            <a:pPr algn="ctr">
              <a:lnSpc>
                <a:spcPts val="1632"/>
              </a:lnSpc>
              <a:spcBef>
                <a:spcPct val="0"/>
              </a:spcBef>
            </a:pPr>
            <a:r>
              <a:rPr lang="en-US" sz="2800" dirty="0">
                <a:solidFill>
                  <a:srgbClr val="ABD8E9"/>
                </a:solidFill>
                <a:latin typeface="Aristotelica Pro Cond. DemiBold"/>
                <a:ea typeface="Aristotelica Pro Cond. DemiBold"/>
                <a:cs typeface="Aristotelica Pro Cond. DemiBold"/>
                <a:sym typeface="Aristotelica Pro Cond. DemiBold"/>
              </a:rPr>
              <a:t>kmleong@sc.edu.my</a:t>
            </a:r>
          </a:p>
        </p:txBody>
      </p:sp>
      <p:sp>
        <p:nvSpPr>
          <p:cNvPr id="56" name="TextBox 56">
            <a:extLst>
              <a:ext uri="{FF2B5EF4-FFF2-40B4-BE49-F238E27FC236}">
                <a16:creationId xmlns:a16="http://schemas.microsoft.com/office/drawing/2014/main" id="{C1A4BD12-F3D3-27CC-4668-DE1AE90D4B17}"/>
              </a:ext>
            </a:extLst>
          </p:cNvPr>
          <p:cNvSpPr txBox="1">
            <a:spLocks/>
          </p:cNvSpPr>
          <p:nvPr/>
        </p:nvSpPr>
        <p:spPr>
          <a:xfrm>
            <a:off x="9853428" y="28434444"/>
            <a:ext cx="6281725" cy="819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4"/>
              </a:lnSpc>
              <a:spcBef>
                <a:spcPct val="0"/>
              </a:spcBef>
            </a:pPr>
            <a:r>
              <a:rPr lang="en-US" sz="4400" dirty="0">
                <a:solidFill>
                  <a:srgbClr val="D5E7EF"/>
                </a:solidFill>
                <a:latin typeface="Aristotelica Pro Cond. DemiBold"/>
                <a:ea typeface="Aristotelica Pro Cond. DemiBold"/>
                <a:cs typeface="Aristotelica Pro Cond. DemiBold"/>
                <a:sym typeface="Aristotelica Pro Cond. DemiBold"/>
              </a:rPr>
              <a:t>Collaboration and</a:t>
            </a:r>
          </a:p>
          <a:p>
            <a:pPr algn="ctr">
              <a:lnSpc>
                <a:spcPts val="1864"/>
              </a:lnSpc>
              <a:spcBef>
                <a:spcPct val="0"/>
              </a:spcBef>
            </a:pPr>
            <a:endParaRPr lang="en-US" sz="4400" dirty="0">
              <a:solidFill>
                <a:srgbClr val="D5E7EF"/>
              </a:solidFill>
              <a:latin typeface="Aristotelica Pro Cond. DemiBold"/>
              <a:ea typeface="Aristotelica Pro Cond. DemiBold"/>
              <a:cs typeface="Aristotelica Pro Cond. DemiBold"/>
              <a:sym typeface="Aristotelica Pro Cond. DemiBold"/>
            </a:endParaRPr>
          </a:p>
          <a:p>
            <a:pPr algn="ctr">
              <a:lnSpc>
                <a:spcPts val="1864"/>
              </a:lnSpc>
              <a:spcBef>
                <a:spcPct val="0"/>
              </a:spcBef>
            </a:pPr>
            <a:r>
              <a:rPr lang="en-US" sz="4400" dirty="0">
                <a:solidFill>
                  <a:srgbClr val="D5E7EF"/>
                </a:solidFill>
                <a:latin typeface="Aristotelica Pro Cond. DemiBold"/>
                <a:ea typeface="Aristotelica Pro Cond. DemiBold"/>
                <a:cs typeface="Aristotelica Pro Cond. DemiBold"/>
                <a:sym typeface="Aristotelica Pro Cond. DemiBold"/>
              </a:rPr>
              <a:t>Partnership</a:t>
            </a:r>
          </a:p>
        </p:txBody>
      </p:sp>
      <p:sp>
        <p:nvSpPr>
          <p:cNvPr id="57" name="TextBox 57">
            <a:extLst>
              <a:ext uri="{FF2B5EF4-FFF2-40B4-BE49-F238E27FC236}">
                <a16:creationId xmlns:a16="http://schemas.microsoft.com/office/drawing/2014/main" id="{347CD90D-E235-69A9-5FC3-99383704CF5D}"/>
              </a:ext>
            </a:extLst>
          </p:cNvPr>
          <p:cNvSpPr txBox="1"/>
          <p:nvPr/>
        </p:nvSpPr>
        <p:spPr>
          <a:xfrm>
            <a:off x="-23610" y="28482596"/>
            <a:ext cx="4556990" cy="344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4"/>
              </a:lnSpc>
              <a:spcBef>
                <a:spcPct val="0"/>
              </a:spcBef>
            </a:pPr>
            <a:r>
              <a:rPr lang="en-US" sz="4400" dirty="0">
                <a:solidFill>
                  <a:srgbClr val="D5E7EF"/>
                </a:solidFill>
                <a:latin typeface="Aristotelica Pro Cond. DemiBold"/>
                <a:ea typeface="Aristotelica Pro Cond. DemiBold"/>
                <a:cs typeface="Aristotelica Pro Cond. DemiBold"/>
                <a:sym typeface="Aristotelica Pro Cond. DemiBold"/>
              </a:rPr>
              <a:t>TEAM MEMBERS:</a:t>
            </a:r>
          </a:p>
        </p:txBody>
      </p:sp>
      <p:sp>
        <p:nvSpPr>
          <p:cNvPr id="58" name="TextBox 58">
            <a:extLst>
              <a:ext uri="{FF2B5EF4-FFF2-40B4-BE49-F238E27FC236}">
                <a16:creationId xmlns:a16="http://schemas.microsoft.com/office/drawing/2014/main" id="{0D936566-CD14-BEC3-11B4-EA016D1BEB42}"/>
              </a:ext>
            </a:extLst>
          </p:cNvPr>
          <p:cNvSpPr txBox="1"/>
          <p:nvPr/>
        </p:nvSpPr>
        <p:spPr>
          <a:xfrm>
            <a:off x="232605" y="28979032"/>
            <a:ext cx="11898113" cy="646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24"/>
              </a:lnSpc>
            </a:pPr>
            <a:r>
              <a:rPr lang="en-US" sz="2800" dirty="0">
                <a:solidFill>
                  <a:srgbClr val="ABD8E9"/>
                </a:solidFill>
                <a:latin typeface="Aristotelica Pro Cond. DemiBold"/>
                <a:ea typeface="Aristotelica Pro Cond. DemiBold"/>
                <a:cs typeface="Aristotelica Pro Cond. DemiBold"/>
                <a:sym typeface="Aristotelica Pro Cond. DemiBold"/>
              </a:rPr>
              <a:t>Leong Kah Meng | Ng Khai Le | Ngeu Chee Hau@Yeo Chee Hau|</a:t>
            </a:r>
          </a:p>
          <a:p>
            <a:pPr algn="l">
              <a:lnSpc>
                <a:spcPts val="1624"/>
              </a:lnSpc>
            </a:pPr>
            <a:endParaRPr lang="en-US" sz="2800" dirty="0">
              <a:solidFill>
                <a:srgbClr val="ABD8E9"/>
              </a:solidFill>
              <a:latin typeface="Aristotelica Pro Cond. DemiBold"/>
              <a:ea typeface="Aristotelica Pro Cond. DemiBold"/>
              <a:cs typeface="Aristotelica Pro Cond. DemiBold"/>
              <a:sym typeface="Aristotelica Pro Cond. DemiBold"/>
            </a:endParaRPr>
          </a:p>
          <a:p>
            <a:pPr algn="l">
              <a:lnSpc>
                <a:spcPts val="1624"/>
              </a:lnSpc>
              <a:spcBef>
                <a:spcPct val="0"/>
              </a:spcBef>
            </a:pPr>
            <a:r>
              <a:rPr lang="en-US" sz="2800" dirty="0">
                <a:solidFill>
                  <a:srgbClr val="ABD8E9"/>
                </a:solidFill>
                <a:latin typeface="Aristotelica Pro Cond. DemiBold"/>
                <a:ea typeface="Aristotelica Pro Cond. DemiBold"/>
                <a:cs typeface="Aristotelica Pro Cond. DemiBold"/>
                <a:sym typeface="Aristotelica Pro Cond. DemiBold"/>
              </a:rPr>
              <a:t>Tung Khai Yen | Siew Zi Yang | Ts. Dr. Kang Eng Siew | Chan Bun Seng</a:t>
            </a:r>
          </a:p>
        </p:txBody>
      </p:sp>
      <p:pic>
        <p:nvPicPr>
          <p:cNvPr id="66" name="Picture 65" descr="A logo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A1B2F20F-5ED5-E828-B7FE-90CFB760D8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915" y="28077793"/>
            <a:ext cx="4994948" cy="209019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1D470C72-147E-F904-A50B-DE84D701D28E}"/>
              </a:ext>
            </a:extLst>
          </p:cNvPr>
          <p:cNvSpPr txBox="1"/>
          <p:nvPr/>
        </p:nvSpPr>
        <p:spPr>
          <a:xfrm>
            <a:off x="232605" y="7829117"/>
            <a:ext cx="118262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6527" lvl="1" algn="l"/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To design a user-friendly Safeguard Cane with a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navigation app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for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low vision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and blind people, with a fall detection </a:t>
            </a:r>
            <a:r>
              <a:rPr lang="en-US" sz="2800" b="1" dirty="0">
                <a:solidFill>
                  <a:srgbClr val="004AAD"/>
                </a:solidFill>
                <a:latin typeface="Oval Medium Bold"/>
                <a:ea typeface="Oval Medium Bold"/>
                <a:cs typeface="Oval Medium Bold"/>
                <a:sym typeface="Oval Medium Bold"/>
              </a:rPr>
              <a:t>auto-emergency</a:t>
            </a:r>
            <a:r>
              <a:rPr lang="en-US" sz="2800" dirty="0">
                <a:solidFill>
                  <a:srgbClr val="004AAD"/>
                </a:solidFill>
                <a:latin typeface="Oval Medium"/>
                <a:ea typeface="Oval Medium"/>
                <a:cs typeface="Oval Medium"/>
                <a:sym typeface="Oval Medium"/>
              </a:rPr>
              <a:t> notification system in a cane.</a:t>
            </a:r>
          </a:p>
        </p:txBody>
      </p:sp>
      <p:pic>
        <p:nvPicPr>
          <p:cNvPr id="77" name="Picture 76" descr="A stick with a bluetooth device&#10;&#10;Description automatically generated">
            <a:extLst>
              <a:ext uri="{FF2B5EF4-FFF2-40B4-BE49-F238E27FC236}">
                <a16:creationId xmlns:a16="http://schemas.microsoft.com/office/drawing/2014/main" id="{91702160-C3A3-DC44-8CE0-B3CB0631D17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569" y="17533483"/>
            <a:ext cx="9592785" cy="6058113"/>
          </a:xfrm>
          <a:prstGeom prst="rect">
            <a:avLst/>
          </a:prstGeom>
        </p:spPr>
      </p:pic>
      <p:pic>
        <p:nvPicPr>
          <p:cNvPr id="79" name="Picture 78" descr="A red and white cone with green arrow&#10;&#10;Description automatically generated">
            <a:extLst>
              <a:ext uri="{FF2B5EF4-FFF2-40B4-BE49-F238E27FC236}">
                <a16:creationId xmlns:a16="http://schemas.microsoft.com/office/drawing/2014/main" id="{E1A7C50B-4552-34A2-A1B2-D78AF213AE6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295" y="7124106"/>
            <a:ext cx="1583262" cy="1592363"/>
          </a:xfrm>
          <a:prstGeom prst="ellipse">
            <a:avLst/>
          </a:prstGeom>
        </p:spPr>
      </p:pic>
      <p:sp>
        <p:nvSpPr>
          <p:cNvPr id="80" name="Freeform 25">
            <a:extLst>
              <a:ext uri="{FF2B5EF4-FFF2-40B4-BE49-F238E27FC236}">
                <a16:creationId xmlns:a16="http://schemas.microsoft.com/office/drawing/2014/main" id="{E9028D87-F050-8BDE-0497-E36D7C0CF264}"/>
              </a:ext>
            </a:extLst>
          </p:cNvPr>
          <p:cNvSpPr/>
          <p:nvPr/>
        </p:nvSpPr>
        <p:spPr>
          <a:xfrm>
            <a:off x="13352934" y="7021060"/>
            <a:ext cx="2106667" cy="1874372"/>
          </a:xfrm>
          <a:custGeom>
            <a:avLst/>
            <a:gdLst/>
            <a:ahLst/>
            <a:cxnLst/>
            <a:rect l="l" t="t" r="r" b="b"/>
            <a:pathLst>
              <a:path w="781328" h="781328">
                <a:moveTo>
                  <a:pt x="0" y="0"/>
                </a:moveTo>
                <a:lnTo>
                  <a:pt x="781328" y="0"/>
                </a:lnTo>
                <a:lnTo>
                  <a:pt x="781328" y="781328"/>
                </a:lnTo>
                <a:lnTo>
                  <a:pt x="0" y="78132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 sz="2800" dirty="0"/>
          </a:p>
        </p:txBody>
      </p:sp>
      <p:sp>
        <p:nvSpPr>
          <p:cNvPr id="82" name="TextBox 51">
            <a:extLst>
              <a:ext uri="{FF2B5EF4-FFF2-40B4-BE49-F238E27FC236}">
                <a16:creationId xmlns:a16="http://schemas.microsoft.com/office/drawing/2014/main" id="{2D30011B-8005-FDCB-24A0-BC5B955CF796}"/>
              </a:ext>
            </a:extLst>
          </p:cNvPr>
          <p:cNvSpPr txBox="1"/>
          <p:nvPr/>
        </p:nvSpPr>
        <p:spPr>
          <a:xfrm>
            <a:off x="13154378" y="8989505"/>
            <a:ext cx="250544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OBSTACLE DETECTION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B7A1BAC-27A6-1293-6EE9-983152318B23}"/>
              </a:ext>
            </a:extLst>
          </p:cNvPr>
          <p:cNvGrpSpPr/>
          <p:nvPr/>
        </p:nvGrpSpPr>
        <p:grpSpPr>
          <a:xfrm>
            <a:off x="13398139" y="23109883"/>
            <a:ext cx="7552279" cy="4879897"/>
            <a:chOff x="14304329" y="23060707"/>
            <a:chExt cx="6918528" cy="4879897"/>
          </a:xfrm>
        </p:grpSpPr>
        <p:pic>
          <p:nvPicPr>
            <p:cNvPr id="75" name="Picture 74" descr="A screenshot of a phone&#10;&#10;Description automatically generated">
              <a:extLst>
                <a:ext uri="{FF2B5EF4-FFF2-40B4-BE49-F238E27FC236}">
                  <a16:creationId xmlns:a16="http://schemas.microsoft.com/office/drawing/2014/main" id="{628465BA-48FF-B229-831C-F3AD2678FD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72"/>
            <a:stretch/>
          </p:blipFill>
          <p:spPr>
            <a:xfrm>
              <a:off x="19077885" y="23080235"/>
              <a:ext cx="2144972" cy="4860369"/>
            </a:xfrm>
            <a:prstGeom prst="rect">
              <a:avLst/>
            </a:prstGeom>
          </p:spPr>
        </p:pic>
        <p:pic>
          <p:nvPicPr>
            <p:cNvPr id="128" name="Picture 127" descr="A screenshot of a phone&#10;&#10;Description automatically generated">
              <a:extLst>
                <a:ext uri="{FF2B5EF4-FFF2-40B4-BE49-F238E27FC236}">
                  <a16:creationId xmlns:a16="http://schemas.microsoft.com/office/drawing/2014/main" id="{FF8B77E3-95FD-9837-6B0B-D724300F8E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3" r="36647"/>
            <a:stretch/>
          </p:blipFill>
          <p:spPr>
            <a:xfrm>
              <a:off x="16660432" y="23060707"/>
              <a:ext cx="2256685" cy="4860369"/>
            </a:xfrm>
            <a:prstGeom prst="rect">
              <a:avLst/>
            </a:prstGeom>
          </p:spPr>
        </p:pic>
        <p:pic>
          <p:nvPicPr>
            <p:cNvPr id="129" name="Picture 128" descr="A screenshot of a phone&#10;&#10;Description automatically generated">
              <a:extLst>
                <a:ext uri="{FF2B5EF4-FFF2-40B4-BE49-F238E27FC236}">
                  <a16:creationId xmlns:a16="http://schemas.microsoft.com/office/drawing/2014/main" id="{18F798F6-52C0-004D-52DE-037A30BFF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668"/>
            <a:stretch/>
          </p:blipFill>
          <p:spPr>
            <a:xfrm>
              <a:off x="14304329" y="23080235"/>
              <a:ext cx="2154133" cy="4860369"/>
            </a:xfrm>
            <a:prstGeom prst="rect">
              <a:avLst/>
            </a:prstGeom>
          </p:spPr>
        </p:pic>
      </p:grpSp>
      <p:sp>
        <p:nvSpPr>
          <p:cNvPr id="133" name="TextBox 55">
            <a:extLst>
              <a:ext uri="{FF2B5EF4-FFF2-40B4-BE49-F238E27FC236}">
                <a16:creationId xmlns:a16="http://schemas.microsoft.com/office/drawing/2014/main" id="{57242EE3-3F0E-591A-E1F7-19F3F88E9B8D}"/>
              </a:ext>
            </a:extLst>
          </p:cNvPr>
          <p:cNvSpPr txBox="1"/>
          <p:nvPr/>
        </p:nvSpPr>
        <p:spPr>
          <a:xfrm>
            <a:off x="-278834" y="29922577"/>
            <a:ext cx="5849521" cy="24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2"/>
              </a:lnSpc>
              <a:spcBef>
                <a:spcPct val="0"/>
              </a:spcBef>
            </a:pPr>
            <a:r>
              <a:rPr lang="en-US" sz="2800" dirty="0">
                <a:solidFill>
                  <a:srgbClr val="ABD8E9"/>
                </a:solidFill>
                <a:latin typeface="Aristotelica Pro Cond. DemiBold"/>
                <a:ea typeface="Aristotelica Pro Cond. DemiBold"/>
                <a:cs typeface="Aristotelica Pro Cond. DemiBold"/>
                <a:sym typeface="Aristotelica Pro Cond. DemiBold"/>
              </a:rPr>
              <a:t>Science and Engineering Category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BB77265D-CD5A-0228-6DC2-27DA9BC12E78}"/>
              </a:ext>
            </a:extLst>
          </p:cNvPr>
          <p:cNvSpPr/>
          <p:nvPr/>
        </p:nvSpPr>
        <p:spPr>
          <a:xfrm>
            <a:off x="970518" y="2858490"/>
            <a:ext cx="5520000" cy="694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EDDFC324-386C-E124-3DCC-51C3B767DB27}"/>
              </a:ext>
            </a:extLst>
          </p:cNvPr>
          <p:cNvSpPr txBox="1"/>
          <p:nvPr/>
        </p:nvSpPr>
        <p:spPr>
          <a:xfrm>
            <a:off x="1434789" y="3130439"/>
            <a:ext cx="6039457" cy="420187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INTRODUCTION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5D786E92-94A5-FF95-EF08-9003F4599339}"/>
              </a:ext>
            </a:extLst>
          </p:cNvPr>
          <p:cNvSpPr/>
          <p:nvPr/>
        </p:nvSpPr>
        <p:spPr>
          <a:xfrm>
            <a:off x="232605" y="2530409"/>
            <a:ext cx="900000" cy="90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37" name="TextBox 49">
            <a:extLst>
              <a:ext uri="{FF2B5EF4-FFF2-40B4-BE49-F238E27FC236}">
                <a16:creationId xmlns:a16="http://schemas.microsoft.com/office/drawing/2014/main" id="{521FB4D3-4BCA-3281-DDD6-0E091049F6DE}"/>
              </a:ext>
            </a:extLst>
          </p:cNvPr>
          <p:cNvSpPr txBox="1"/>
          <p:nvPr/>
        </p:nvSpPr>
        <p:spPr>
          <a:xfrm>
            <a:off x="506247" y="2923555"/>
            <a:ext cx="480007" cy="420187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141E88C1-9745-9E5D-2C47-12303EB91CEB}"/>
              </a:ext>
            </a:extLst>
          </p:cNvPr>
          <p:cNvSpPr/>
          <p:nvPr/>
        </p:nvSpPr>
        <p:spPr>
          <a:xfrm>
            <a:off x="970518" y="7115338"/>
            <a:ext cx="5520000" cy="6949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2" name="TextBox 49">
            <a:extLst>
              <a:ext uri="{FF2B5EF4-FFF2-40B4-BE49-F238E27FC236}">
                <a16:creationId xmlns:a16="http://schemas.microsoft.com/office/drawing/2014/main" id="{55AB1727-A831-0484-FC2B-187D873E9BAC}"/>
              </a:ext>
            </a:extLst>
          </p:cNvPr>
          <p:cNvSpPr txBox="1"/>
          <p:nvPr/>
        </p:nvSpPr>
        <p:spPr>
          <a:xfrm>
            <a:off x="1434789" y="7387287"/>
            <a:ext cx="6039457" cy="420187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OBJECTIVES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E8560EC5-8930-6703-A4B0-D0043742B5BF}"/>
              </a:ext>
            </a:extLst>
          </p:cNvPr>
          <p:cNvSpPr/>
          <p:nvPr/>
        </p:nvSpPr>
        <p:spPr>
          <a:xfrm>
            <a:off x="232604" y="6815787"/>
            <a:ext cx="900000" cy="90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44" name="TextBox 49">
            <a:extLst>
              <a:ext uri="{FF2B5EF4-FFF2-40B4-BE49-F238E27FC236}">
                <a16:creationId xmlns:a16="http://schemas.microsoft.com/office/drawing/2014/main" id="{76B9A4B0-4DDC-73AF-1406-23560C640E15}"/>
              </a:ext>
            </a:extLst>
          </p:cNvPr>
          <p:cNvSpPr txBox="1"/>
          <p:nvPr/>
        </p:nvSpPr>
        <p:spPr>
          <a:xfrm>
            <a:off x="506247" y="7180403"/>
            <a:ext cx="480007" cy="420187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172108C8-2412-DE3D-E09E-FC03FB7DB44F}"/>
              </a:ext>
            </a:extLst>
          </p:cNvPr>
          <p:cNvSpPr/>
          <p:nvPr/>
        </p:nvSpPr>
        <p:spPr>
          <a:xfrm>
            <a:off x="970518" y="9686809"/>
            <a:ext cx="5520000" cy="694965"/>
          </a:xfrm>
          <a:prstGeom prst="roundRect">
            <a:avLst/>
          </a:prstGeom>
          <a:solidFill>
            <a:srgbClr val="FFE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6" name="TextBox 49">
            <a:extLst>
              <a:ext uri="{FF2B5EF4-FFF2-40B4-BE49-F238E27FC236}">
                <a16:creationId xmlns:a16="http://schemas.microsoft.com/office/drawing/2014/main" id="{B972524E-03ED-FB23-3B2F-ADBEFF51301F}"/>
              </a:ext>
            </a:extLst>
          </p:cNvPr>
          <p:cNvSpPr txBox="1"/>
          <p:nvPr/>
        </p:nvSpPr>
        <p:spPr>
          <a:xfrm>
            <a:off x="1434789" y="9958758"/>
            <a:ext cx="6039457" cy="420187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MAIN IDEAS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76160F3F-66CE-343B-C4EC-947B17AB5E8F}"/>
              </a:ext>
            </a:extLst>
          </p:cNvPr>
          <p:cNvSpPr/>
          <p:nvPr/>
        </p:nvSpPr>
        <p:spPr>
          <a:xfrm>
            <a:off x="232604" y="9387258"/>
            <a:ext cx="900000" cy="900000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48" name="TextBox 49">
            <a:extLst>
              <a:ext uri="{FF2B5EF4-FFF2-40B4-BE49-F238E27FC236}">
                <a16:creationId xmlns:a16="http://schemas.microsoft.com/office/drawing/2014/main" id="{33487D8A-45C5-6BE4-3678-1C8C5E807B00}"/>
              </a:ext>
            </a:extLst>
          </p:cNvPr>
          <p:cNvSpPr txBox="1"/>
          <p:nvPr/>
        </p:nvSpPr>
        <p:spPr>
          <a:xfrm>
            <a:off x="506247" y="9751874"/>
            <a:ext cx="480007" cy="420187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069DB4E2-6FC6-5202-B5EE-475803C3A017}"/>
              </a:ext>
            </a:extLst>
          </p:cNvPr>
          <p:cNvSpPr/>
          <p:nvPr/>
        </p:nvSpPr>
        <p:spPr>
          <a:xfrm>
            <a:off x="404347" y="15300653"/>
            <a:ext cx="5520000" cy="1325277"/>
          </a:xfrm>
          <a:prstGeom prst="roundRect">
            <a:avLst/>
          </a:prstGeom>
          <a:solidFill>
            <a:srgbClr val="E4D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0" name="TextBox 49">
            <a:extLst>
              <a:ext uri="{FF2B5EF4-FFF2-40B4-BE49-F238E27FC236}">
                <a16:creationId xmlns:a16="http://schemas.microsoft.com/office/drawing/2014/main" id="{97430D27-C370-76AF-8101-AE2A3DFB2083}"/>
              </a:ext>
            </a:extLst>
          </p:cNvPr>
          <p:cNvSpPr txBox="1"/>
          <p:nvPr/>
        </p:nvSpPr>
        <p:spPr>
          <a:xfrm>
            <a:off x="65965" y="15526883"/>
            <a:ext cx="6039457" cy="1101224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TECHNICAL</a:t>
            </a:r>
          </a:p>
          <a:p>
            <a:pPr algn="ctr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  <a:p>
            <a:pPr algn="ctr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FLOW CHART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04EB6B46-12E6-6DAD-ADC9-5247F44F4F1E}"/>
              </a:ext>
            </a:extLst>
          </p:cNvPr>
          <p:cNvSpPr/>
          <p:nvPr/>
        </p:nvSpPr>
        <p:spPr>
          <a:xfrm>
            <a:off x="2633581" y="14474831"/>
            <a:ext cx="900000" cy="900000"/>
          </a:xfrm>
          <a:prstGeom prst="ellipse">
            <a:avLst/>
          </a:prstGeom>
          <a:solidFill>
            <a:srgbClr val="C9A6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2" name="TextBox 49">
            <a:extLst>
              <a:ext uri="{FF2B5EF4-FFF2-40B4-BE49-F238E27FC236}">
                <a16:creationId xmlns:a16="http://schemas.microsoft.com/office/drawing/2014/main" id="{ACF2AAA3-B45D-68CC-4B2C-4EEAB4125CF6}"/>
              </a:ext>
            </a:extLst>
          </p:cNvPr>
          <p:cNvSpPr txBox="1"/>
          <p:nvPr/>
        </p:nvSpPr>
        <p:spPr>
          <a:xfrm>
            <a:off x="2924343" y="14861253"/>
            <a:ext cx="480007" cy="420187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4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2C303B75-2099-27A2-E66B-A54EA84711BB}"/>
              </a:ext>
            </a:extLst>
          </p:cNvPr>
          <p:cNvSpPr/>
          <p:nvPr/>
        </p:nvSpPr>
        <p:spPr>
          <a:xfrm>
            <a:off x="6604061" y="16351650"/>
            <a:ext cx="5520000" cy="1325277"/>
          </a:xfrm>
          <a:prstGeom prst="round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0" name="TextBox 49">
            <a:extLst>
              <a:ext uri="{FF2B5EF4-FFF2-40B4-BE49-F238E27FC236}">
                <a16:creationId xmlns:a16="http://schemas.microsoft.com/office/drawing/2014/main" id="{5A115308-B25C-FB51-F110-F12B3F3ECB1D}"/>
              </a:ext>
            </a:extLst>
          </p:cNvPr>
          <p:cNvSpPr txBox="1"/>
          <p:nvPr/>
        </p:nvSpPr>
        <p:spPr>
          <a:xfrm>
            <a:off x="6265679" y="16577880"/>
            <a:ext cx="6039457" cy="1101224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SYSTEM</a:t>
            </a:r>
          </a:p>
          <a:p>
            <a:pPr algn="ctr">
              <a:lnSpc>
                <a:spcPts val="2431"/>
              </a:lnSpc>
            </a:pPr>
            <a:endParaRPr lang="en-US" sz="4400" spc="600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ctr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ARCHITECTURE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430CDEA4-2B4A-9ECE-EE73-525E9DCC57D5}"/>
              </a:ext>
            </a:extLst>
          </p:cNvPr>
          <p:cNvSpPr/>
          <p:nvPr/>
        </p:nvSpPr>
        <p:spPr>
          <a:xfrm>
            <a:off x="8835406" y="15524894"/>
            <a:ext cx="900000" cy="900000"/>
          </a:xfrm>
          <a:prstGeom prst="ellipse">
            <a:avLst/>
          </a:prstGeom>
          <a:solidFill>
            <a:srgbClr val="FFFF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61" name="TextBox 49">
            <a:extLst>
              <a:ext uri="{FF2B5EF4-FFF2-40B4-BE49-F238E27FC236}">
                <a16:creationId xmlns:a16="http://schemas.microsoft.com/office/drawing/2014/main" id="{DAA807B6-252A-1609-B550-0EC7D67A1523}"/>
              </a:ext>
            </a:extLst>
          </p:cNvPr>
          <p:cNvSpPr txBox="1"/>
          <p:nvPr/>
        </p:nvSpPr>
        <p:spPr>
          <a:xfrm>
            <a:off x="9140389" y="15892667"/>
            <a:ext cx="480007" cy="420187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5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C15343D3-ECDE-51D8-A66C-3B93DBC7C4FC}"/>
              </a:ext>
            </a:extLst>
          </p:cNvPr>
          <p:cNvSpPr/>
          <p:nvPr/>
        </p:nvSpPr>
        <p:spPr>
          <a:xfrm>
            <a:off x="14636496" y="5982896"/>
            <a:ext cx="4768639" cy="1222509"/>
          </a:xfrm>
          <a:prstGeom prst="ellipse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5" name="TextBox 50">
            <a:extLst>
              <a:ext uri="{FF2B5EF4-FFF2-40B4-BE49-F238E27FC236}">
                <a16:creationId xmlns:a16="http://schemas.microsoft.com/office/drawing/2014/main" id="{90E13DD9-5CB4-56E0-D458-FE733D79BE35}"/>
              </a:ext>
            </a:extLst>
          </p:cNvPr>
          <p:cNvSpPr txBox="1"/>
          <p:nvPr/>
        </p:nvSpPr>
        <p:spPr>
          <a:xfrm>
            <a:off x="15769298" y="6494198"/>
            <a:ext cx="2473025" cy="1206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98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FEATURES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597783A-1B9F-C7F7-7354-484B4102F600}"/>
              </a:ext>
            </a:extLst>
          </p:cNvPr>
          <p:cNvSpPr/>
          <p:nvPr/>
        </p:nvSpPr>
        <p:spPr>
          <a:xfrm>
            <a:off x="13835577" y="10464055"/>
            <a:ext cx="6503728" cy="692136"/>
          </a:xfrm>
          <a:prstGeom prst="roundRect">
            <a:avLst/>
          </a:prstGeom>
          <a:solidFill>
            <a:srgbClr val="FF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3" name="TextBox 49">
            <a:extLst>
              <a:ext uri="{FF2B5EF4-FFF2-40B4-BE49-F238E27FC236}">
                <a16:creationId xmlns:a16="http://schemas.microsoft.com/office/drawing/2014/main" id="{D216BAAA-CE76-9B67-3247-05B484D6A248}"/>
              </a:ext>
            </a:extLst>
          </p:cNvPr>
          <p:cNvSpPr txBox="1"/>
          <p:nvPr/>
        </p:nvSpPr>
        <p:spPr>
          <a:xfrm>
            <a:off x="14299848" y="10736003"/>
            <a:ext cx="6039457" cy="420187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67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POTENTIAL MARKET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8D9650F-414E-84E3-42FD-2691E7F17C55}"/>
              </a:ext>
            </a:extLst>
          </p:cNvPr>
          <p:cNvSpPr/>
          <p:nvPr/>
        </p:nvSpPr>
        <p:spPr>
          <a:xfrm>
            <a:off x="13097663" y="10164503"/>
            <a:ext cx="900000" cy="900000"/>
          </a:xfrm>
          <a:prstGeom prst="ellips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75" name="TextBox 49">
            <a:extLst>
              <a:ext uri="{FF2B5EF4-FFF2-40B4-BE49-F238E27FC236}">
                <a16:creationId xmlns:a16="http://schemas.microsoft.com/office/drawing/2014/main" id="{777555AF-54C6-F7B5-2B86-5935CA9013A1}"/>
              </a:ext>
            </a:extLst>
          </p:cNvPr>
          <p:cNvSpPr txBox="1"/>
          <p:nvPr/>
        </p:nvSpPr>
        <p:spPr>
          <a:xfrm>
            <a:off x="13371306" y="10529119"/>
            <a:ext cx="480007" cy="420187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</a:t>
            </a:r>
          </a:p>
        </p:txBody>
      </p:sp>
      <p:sp>
        <p:nvSpPr>
          <p:cNvPr id="176" name="Freeform 11">
            <a:extLst>
              <a:ext uri="{FF2B5EF4-FFF2-40B4-BE49-F238E27FC236}">
                <a16:creationId xmlns:a16="http://schemas.microsoft.com/office/drawing/2014/main" id="{95C206DE-CE5F-54F1-A580-DF6BF29DAF94}"/>
              </a:ext>
            </a:extLst>
          </p:cNvPr>
          <p:cNvSpPr/>
          <p:nvPr/>
        </p:nvSpPr>
        <p:spPr>
          <a:xfrm>
            <a:off x="20143364" y="10453740"/>
            <a:ext cx="1234906" cy="1199346"/>
          </a:xfrm>
          <a:custGeom>
            <a:avLst/>
            <a:gdLst/>
            <a:ahLst/>
            <a:cxnLst/>
            <a:rect l="l" t="t" r="r" b="b"/>
            <a:pathLst>
              <a:path w="631637" h="645351">
                <a:moveTo>
                  <a:pt x="0" y="0"/>
                </a:moveTo>
                <a:lnTo>
                  <a:pt x="631637" y="0"/>
                </a:lnTo>
                <a:lnTo>
                  <a:pt x="631637" y="645351"/>
                </a:lnTo>
                <a:lnTo>
                  <a:pt x="0" y="645351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 sz="2800" dirty="0"/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51645D08-D223-9415-0C83-F1143AF8A61F}"/>
              </a:ext>
            </a:extLst>
          </p:cNvPr>
          <p:cNvSpPr/>
          <p:nvPr/>
        </p:nvSpPr>
        <p:spPr>
          <a:xfrm>
            <a:off x="13835003" y="14108100"/>
            <a:ext cx="6503728" cy="6921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9" name="TextBox 49">
            <a:extLst>
              <a:ext uri="{FF2B5EF4-FFF2-40B4-BE49-F238E27FC236}">
                <a16:creationId xmlns:a16="http://schemas.microsoft.com/office/drawing/2014/main" id="{70FE1C41-A0D8-11FE-ADB7-F476E4826788}"/>
              </a:ext>
            </a:extLst>
          </p:cNvPr>
          <p:cNvSpPr txBox="1"/>
          <p:nvPr/>
        </p:nvSpPr>
        <p:spPr>
          <a:xfrm>
            <a:off x="14299274" y="14077794"/>
            <a:ext cx="6039457" cy="749141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IMPACT TO SOCIETY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4A575A56-5C94-5D21-5D7E-DB751D031180}"/>
              </a:ext>
            </a:extLst>
          </p:cNvPr>
          <p:cNvSpPr/>
          <p:nvPr/>
        </p:nvSpPr>
        <p:spPr>
          <a:xfrm>
            <a:off x="13097089" y="13808548"/>
            <a:ext cx="900000" cy="90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81" name="TextBox 49">
            <a:extLst>
              <a:ext uri="{FF2B5EF4-FFF2-40B4-BE49-F238E27FC236}">
                <a16:creationId xmlns:a16="http://schemas.microsoft.com/office/drawing/2014/main" id="{821BB19A-3519-188B-EFC1-15B753D8C96F}"/>
              </a:ext>
            </a:extLst>
          </p:cNvPr>
          <p:cNvSpPr txBox="1"/>
          <p:nvPr/>
        </p:nvSpPr>
        <p:spPr>
          <a:xfrm>
            <a:off x="13370732" y="14173164"/>
            <a:ext cx="480007" cy="420187"/>
          </a:xfrm>
          <a:prstGeom prst="round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31"/>
              </a:lnSpc>
            </a:pPr>
            <a:r>
              <a:rPr lang="en-US" sz="4400" spc="6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7</a:t>
            </a:r>
          </a:p>
        </p:txBody>
      </p:sp>
      <p:sp>
        <p:nvSpPr>
          <p:cNvPr id="182" name="Freeform 13">
            <a:extLst>
              <a:ext uri="{FF2B5EF4-FFF2-40B4-BE49-F238E27FC236}">
                <a16:creationId xmlns:a16="http://schemas.microsoft.com/office/drawing/2014/main" id="{F0EF2398-ADDC-2D4B-3081-A7C17AFD63AE}"/>
              </a:ext>
            </a:extLst>
          </p:cNvPr>
          <p:cNvSpPr/>
          <p:nvPr/>
        </p:nvSpPr>
        <p:spPr>
          <a:xfrm>
            <a:off x="20156711" y="13907911"/>
            <a:ext cx="1300089" cy="1199346"/>
          </a:xfrm>
          <a:custGeom>
            <a:avLst/>
            <a:gdLst/>
            <a:ahLst/>
            <a:cxnLst/>
            <a:rect l="l" t="t" r="r" b="b"/>
            <a:pathLst>
              <a:path w="1208240" h="1176524">
                <a:moveTo>
                  <a:pt x="0" y="0"/>
                </a:moveTo>
                <a:lnTo>
                  <a:pt x="1208240" y="0"/>
                </a:lnTo>
                <a:lnTo>
                  <a:pt x="1208240" y="1176524"/>
                </a:lnTo>
                <a:lnTo>
                  <a:pt x="0" y="1176524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 sz="2800"/>
          </a:p>
        </p:txBody>
      </p:sp>
      <p:pic>
        <p:nvPicPr>
          <p:cNvPr id="12" name="Picture 11" descr="A logo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DD37B729-2AEB-5525-A14E-ADBE1965AD0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222" y="0"/>
            <a:ext cx="4253403" cy="20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45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356</Words>
  <Application>Microsoft Office PowerPoint</Application>
  <PresentationFormat>Custom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Aristotelica Pro Cond. DemiBold</vt:lpstr>
      <vt:lpstr>Ballpoint</vt:lpstr>
      <vt:lpstr>Montserrat Classic</vt:lpstr>
      <vt:lpstr>Montserrat Classic Bold</vt:lpstr>
      <vt:lpstr>Oval Medium</vt:lpstr>
      <vt:lpstr>Oval Medium Bold</vt:lpstr>
      <vt:lpstr>Arial</vt:lpstr>
      <vt:lpstr>Eras Bold ITC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Teh Chun Kit</dc:creator>
  <cp:lastModifiedBy>Ng Khai Le</cp:lastModifiedBy>
  <cp:revision>15</cp:revision>
  <dcterms:created xsi:type="dcterms:W3CDTF">2022-11-06T11:49:37Z</dcterms:created>
  <dcterms:modified xsi:type="dcterms:W3CDTF">2024-10-04T12:33:49Z</dcterms:modified>
</cp:coreProperties>
</file>